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65" r:id="rId4"/>
    <p:sldId id="258" r:id="rId5"/>
    <p:sldId id="262" r:id="rId6"/>
    <p:sldId id="259" r:id="rId7"/>
    <p:sldId id="264" r:id="rId8"/>
    <p:sldId id="261"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5/6/2016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www.astro.wisc.edu/~townsend/static.php?ref=ez-web#Using_EZ-Web" TargetMode="External"/><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stardate.org/astro-guide/gallery/stellar-afterlife" TargetMode="External"/><Relationship Id="rId13" Type="http://schemas.openxmlformats.org/officeDocument/2006/relationships/hyperlink" Target="https://astrosociety.org/edu/publications/tnl/39/sun2.html" TargetMode="External"/><Relationship Id="rId3" Type="http://schemas.openxmlformats.org/officeDocument/2006/relationships/hyperlink" Target="http://www.blastr.com/2015-11-4/nasa-just-saw-something-come-out-black-hole-first-time-ever" TargetMode="External"/><Relationship Id="rId7" Type="http://schemas.openxmlformats.org/officeDocument/2006/relationships/hyperlink" Target="http://pics-about-space.com/massive-red-super-giant?p=1" TargetMode="External"/><Relationship Id="rId12" Type="http://schemas.openxmlformats.org/officeDocument/2006/relationships/hyperlink" Target="http://www.universetoday.com/18847/life-of-the-sun/"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citechdaily.com/hubble-views-planetary-nebula-ngc-5189/" TargetMode="External"/><Relationship Id="rId11" Type="http://schemas.openxmlformats.org/officeDocument/2006/relationships/hyperlink" Target="http://www.astro.wisc.edu/~townsend/static.php?ref=ez-web#Using_EZ-Web" TargetMode="External"/><Relationship Id="rId5" Type="http://schemas.openxmlformats.org/officeDocument/2006/relationships/hyperlink" Target="https://en.wikipedia.org/wiki/Hubble_Ultra-Deep_Field" TargetMode="External"/><Relationship Id="rId10" Type="http://schemas.openxmlformats.org/officeDocument/2006/relationships/hyperlink" Target="https://rooksheathscience.com/2015/05/" TargetMode="External"/><Relationship Id="rId4" Type="http://schemas.openxmlformats.org/officeDocument/2006/relationships/hyperlink" Target="https://en.wikipedia.org/wiki/Astronomy" TargetMode="External"/><Relationship Id="rId9" Type="http://schemas.openxmlformats.org/officeDocument/2006/relationships/hyperlink" Target="http://www.nature.com/scientificamerican/journal/v306/n3/box/scientificamerican0312-32_BX2.htm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5000" t="-25000" r="-1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Life of a Sun Sized Star</a:t>
            </a:r>
            <a:endParaRPr lang="en-US" b="1" cap="none" dirty="0">
              <a:effectLst>
                <a:outerShdw blurRad="38100" dist="38100" dir="2700000" algn="tl">
                  <a:srgbClr val="000000">
                    <a:alpha val="43137"/>
                  </a:srgbClr>
                </a:outerShdw>
              </a:effectLst>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850453" y="1647512"/>
            <a:ext cx="4810796" cy="4477375"/>
          </a:xfrm>
        </p:spPr>
      </p:pic>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804965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fontScale="92500" lnSpcReduction="10000"/>
          </a:bodyPr>
          <a:lstStyle/>
          <a:p>
            <a:r>
              <a:rPr lang="en-US" dirty="0" smtClean="0"/>
              <a:t>The mathematics behind stellar evolution consists of a system of four partial differential equations that can only be solved numerically. One such equation expressed radius (an independent variable) as a function of time! Whatever work has already been done with these models has found that they can be numerically unstable and possibly not realistic.</a:t>
            </a:r>
          </a:p>
          <a:p>
            <a:r>
              <a:rPr lang="en-US" dirty="0" smtClean="0"/>
              <a:t>On the advice of our amazing mentor Dr. Carini, we took a database approach instead of programming in the actual math. This was a good choice, as it allowed us to focus more on other aspects of our code, such as the UI and event functions.</a:t>
            </a:r>
            <a:endParaRPr lang="en-US" dirty="0"/>
          </a:p>
        </p:txBody>
      </p:sp>
      <p:sp>
        <p:nvSpPr>
          <p:cNvPr id="7" name="Content Placeholder 6"/>
          <p:cNvSpPr>
            <a:spLocks noGrp="1"/>
          </p:cNvSpPr>
          <p:nvPr>
            <p:ph sz="half" idx="2"/>
          </p:nvPr>
        </p:nvSpPr>
        <p:spPr>
          <a:xfrm>
            <a:off x="6231988" y="3676826"/>
            <a:ext cx="5960012" cy="3181174"/>
          </a:xfrm>
        </p:spPr>
        <p:txBody>
          <a:bodyPr>
            <a:normAutofit fontScale="92500" lnSpcReduction="10000"/>
          </a:bodyPr>
          <a:lstStyle/>
          <a:p>
            <a:r>
              <a:rPr lang="en-US" dirty="0" smtClean="0"/>
              <a:t>The program we used to populate our database is called </a:t>
            </a:r>
            <a:r>
              <a:rPr lang="en-US" dirty="0" smtClean="0">
                <a:hlinkClick r:id="rId3"/>
              </a:rPr>
              <a:t>EZ-Web</a:t>
            </a:r>
            <a:r>
              <a:rPr lang="en-US" dirty="0" smtClean="0"/>
              <a:t>.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4"/>
          <a:stretch>
            <a:fillRect/>
          </a:stretch>
        </p:blipFill>
        <p:spPr>
          <a:xfrm>
            <a:off x="0" y="4625276"/>
            <a:ext cx="4335629" cy="2252827"/>
          </a:xfrm>
          <a:prstGeom prst="rect">
            <a:avLst/>
          </a:prstGeom>
        </p:spPr>
      </p:pic>
      <p:pic>
        <p:nvPicPr>
          <p:cNvPr id="10" name="Picture 9"/>
          <p:cNvPicPr>
            <a:picLocks noChangeAspect="1"/>
          </p:cNvPicPr>
          <p:nvPr/>
        </p:nvPicPr>
        <p:blipFill>
          <a:blip r:embed="rId5"/>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9000" b="-39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85800" y="4131607"/>
            <a:ext cx="10131427" cy="566738"/>
          </a:xfrm>
        </p:spPr>
        <p:txBody>
          <a:bodyPr/>
          <a:lstStyle/>
          <a:p>
            <a:r>
              <a:rPr lang="en-US" b="1" cap="none" dirty="0" smtClean="0">
                <a:effectLst>
                  <a:outerShdw blurRad="38100" dist="38100" dir="2700000" algn="tl">
                    <a:srgbClr val="000000">
                      <a:alpha val="43137"/>
                    </a:srgbClr>
                  </a:outerShdw>
                </a:effectLst>
              </a:rPr>
              <a:t>Database Limitations</a:t>
            </a:r>
            <a:endParaRPr lang="en-US" b="1" cap="none" dirty="0">
              <a:effectLst>
                <a:outerShdw blurRad="38100" dist="38100" dir="2700000" algn="tl">
                  <a:srgbClr val="000000">
                    <a:alpha val="43137"/>
                  </a:srgbClr>
                </a:outerShdw>
              </a:effectLst>
            </a:endParaRPr>
          </a:p>
        </p:txBody>
      </p:sp>
      <p:pic>
        <p:nvPicPr>
          <p:cNvPr id="8" name="Picture Placeholder 7"/>
          <p:cNvPicPr>
            <a:picLocks noGrp="1" noChangeAspect="1"/>
          </p:cNvPicPr>
          <p:nvPr>
            <p:ph type="pic" idx="1"/>
          </p:nvPr>
        </p:nvPicPr>
        <p:blipFill>
          <a:blip r:embed="rId3"/>
          <a:srcRect t="6150" b="6150"/>
          <a:stretch>
            <a:fillRect/>
          </a:stretch>
        </p:blipFill>
        <p:spPr>
          <a:prstGeom prst="rect">
            <a:avLst/>
          </a:prstGeom>
        </p:spPr>
      </p:pic>
      <p:sp>
        <p:nvSpPr>
          <p:cNvPr id="7" name="Text Placeholder 6"/>
          <p:cNvSpPr>
            <a:spLocks noGrp="1"/>
          </p:cNvSpPr>
          <p:nvPr>
            <p:ph type="body" sz="half" idx="2"/>
          </p:nvPr>
        </p:nvSpPr>
        <p:spPr>
          <a:xfrm>
            <a:off x="685800" y="4732863"/>
            <a:ext cx="10131427" cy="1517811"/>
          </a:xfrm>
        </p:spPr>
        <p:txBody>
          <a:bodyPr>
            <a:noAutofit/>
          </a:bodyPr>
          <a:lstStyle/>
          <a:p>
            <a:r>
              <a:rPr lang="en-US" sz="1600" dirty="0" smtClean="0"/>
              <a:t>EZ-Web is limited in the scope of stellar life that it provides. For stars smaller than our sun, the program gives data all the way from ZAMS stage to helium white dwarf. For a Sun-sized star, it provides star data up to and through the Planetary Nebula stage, but not white dwarf stage. For higher mass stars, the program only runs to the end of the CNO cycle and the start of helium fusion. Basically what that all means is that the more mass the star in question has, the less data on it EZ-Web provides. Since fabricating data is frowned upon, our code only runs through these times.</a:t>
            </a:r>
            <a:endParaRPr lang="en-US" sz="1600" dirty="0"/>
          </a:p>
        </p:txBody>
      </p:sp>
    </p:spTree>
    <p:extLst>
      <p:ext uri="{BB962C8B-B14F-4D97-AF65-F5344CB8AC3E}">
        <p14:creationId xmlns:p14="http://schemas.microsoft.com/office/powerpoint/2010/main" val="4146874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sp>
        <p:nvSpPr>
          <p:cNvPr id="4" name="Text Placeholder 3"/>
          <p:cNvSpPr>
            <a:spLocks noGrp="1"/>
          </p:cNvSpPr>
          <p:nvPr>
            <p:ph type="body" sz="half" idx="2"/>
          </p:nvPr>
        </p:nvSpPr>
        <p:spPr/>
        <p:txBody>
          <a:bodyPr>
            <a:normAutofit fontScale="92500" lnSpcReduction="20000"/>
          </a:bodyPr>
          <a:lstStyle/>
          <a:p>
            <a:r>
              <a:rPr lang="en-US" dirty="0" smtClean="0"/>
              <a:t>Our interface consists of an exterior 3D star visual, a panel of text readouts, a bar graph showing core composition, a diagram of the interior, and a Hertzsprung-Russel Diagram with a point representing the star and a parametric plot representing the path the star will take on the diagram. We used Manipulate so that the visuals dynamically update in response to the Age slider on 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0" y="1157767"/>
            <a:ext cx="6169025" cy="4085265"/>
          </a:xfrm>
        </p:spPr>
      </p:pic>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Core Function</a:t>
            </a:r>
            <a:endParaRPr lang="en-US" b="1"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7728" y="1492097"/>
            <a:ext cx="4017968" cy="3907672"/>
          </a:xfrm>
        </p:spPr>
      </p:pic>
      <p:sp>
        <p:nvSpPr>
          <p:cNvPr id="4" name="Text Placeholder 3"/>
          <p:cNvSpPr>
            <a:spLocks noGrp="1"/>
          </p:cNvSpPr>
          <p:nvPr>
            <p:ph type="body" sz="half" idx="2"/>
          </p:nvPr>
        </p:nvSpPr>
        <p:spPr/>
        <p:txBody>
          <a:bodyPr>
            <a:normAutofit fontScale="92500" lnSpcReduction="10000"/>
          </a:bodyPr>
          <a:lstStyle/>
          <a:p>
            <a:r>
              <a:rPr lang="en-US" dirty="0" smtClean="0"/>
              <a:t>The core function may seem like it is not working when nothing is visible, but it is operating as it is supposed to. The concentric disks get their radii from the interpolating functions for Helium radius, Oxygen radius, etc. Early in the star’s lifetime, there simply may be zero reported for the data points, which gives rise to this “issue.”</a:t>
            </a:r>
            <a:endParaRPr lang="en-US" dirty="0"/>
          </a:p>
        </p:txBody>
      </p:sp>
    </p:spTree>
    <p:extLst>
      <p:ext uri="{BB962C8B-B14F-4D97-AF65-F5344CB8AC3E}">
        <p14:creationId xmlns:p14="http://schemas.microsoft.com/office/powerpoint/2010/main" val="425474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lnSpcReduction="10000"/>
          </a:bodyPr>
          <a:lstStyle/>
          <a:p>
            <a:pPr marL="342900" indent="-342900">
              <a:buFont typeface="+mj-lt"/>
              <a:buAutoNum type="arabicPeriod"/>
            </a:pPr>
            <a:r>
              <a:rPr lang="en-US" dirty="0" smtClean="0"/>
              <a:t>Command is evaluated (three arguments).</a:t>
            </a:r>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Individual data lists are converted into functions with respect to age.</a:t>
            </a:r>
          </a:p>
          <a:p>
            <a:pPr marL="342900" indent="-342900">
              <a:buFont typeface="+mj-lt"/>
              <a:buAutoNum type="arabicPeriod"/>
            </a:pPr>
            <a:r>
              <a:rPr lang="en-US" dirty="0" smtClean="0"/>
              <a:t>Functions are used in the interface to create a continuous timeline of the star’s life, from start point to end point (second and third arguments).</a:t>
            </a:r>
          </a:p>
          <a:p>
            <a:pPr marL="342900" indent="-342900">
              <a:buFont typeface="+mj-lt"/>
              <a:buAutoNum type="arabicPeriod"/>
            </a:pPr>
            <a:r>
              <a:rPr lang="en-US" dirty="0" smtClean="0"/>
              <a:t>Conditional functions add in special events not shown well by the data alone (rapid mass loss, white dwarf stages, etc.).</a:t>
            </a:r>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Citations</a:t>
            </a:r>
            <a:endParaRPr lang="en-US" b="1"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85801" y="2142067"/>
            <a:ext cx="10131425" cy="3649133"/>
          </a:xfrm>
        </p:spPr>
        <p:txBody>
          <a:bodyPr numCol="2" spcCol="457200">
            <a:noAutofit/>
          </a:bodyPr>
          <a:lstStyle/>
          <a:p>
            <a:pPr marL="0" indent="0">
              <a:spcAft>
                <a:spcPts val="0"/>
              </a:spcAft>
              <a:buNone/>
            </a:pPr>
            <a:r>
              <a:rPr lang="en-US" sz="1600" dirty="0" smtClean="0"/>
              <a:t>Background Plates:</a:t>
            </a:r>
          </a:p>
          <a:p>
            <a:pPr>
              <a:spcAft>
                <a:spcPts val="0"/>
              </a:spcAft>
            </a:pPr>
            <a:r>
              <a:rPr lang="en-US" sz="1400" dirty="0" smtClean="0">
                <a:hlinkClick r:id="rId3"/>
              </a:rPr>
              <a:t>Black Hole</a:t>
            </a:r>
            <a:endParaRPr lang="en-US" sz="1400" dirty="0" smtClean="0"/>
          </a:p>
          <a:p>
            <a:pPr>
              <a:spcAft>
                <a:spcPts val="0"/>
              </a:spcAft>
            </a:pPr>
            <a:r>
              <a:rPr lang="en-US" sz="1400" dirty="0" smtClean="0">
                <a:hlinkClick r:id="rId4"/>
              </a:rPr>
              <a:t>Crab Nebula</a:t>
            </a:r>
            <a:endParaRPr lang="en-US" sz="1400" dirty="0" smtClean="0"/>
          </a:p>
          <a:p>
            <a:pPr>
              <a:spcAft>
                <a:spcPts val="0"/>
              </a:spcAft>
            </a:pPr>
            <a:r>
              <a:rPr lang="en-US" sz="1400" dirty="0" smtClean="0">
                <a:hlinkClick r:id="rId5"/>
              </a:rPr>
              <a:t>Hubble Ultra Deep Field</a:t>
            </a:r>
            <a:endParaRPr lang="en-US" sz="1400" dirty="0" smtClean="0"/>
          </a:p>
          <a:p>
            <a:pPr>
              <a:spcAft>
                <a:spcPts val="0"/>
              </a:spcAft>
            </a:pPr>
            <a:r>
              <a:rPr lang="en-US" sz="1400" dirty="0" smtClean="0">
                <a:hlinkClick r:id="rId6"/>
              </a:rPr>
              <a:t>Planetary Nebula</a:t>
            </a:r>
            <a:endParaRPr lang="en-US" sz="1400" dirty="0" smtClean="0"/>
          </a:p>
          <a:p>
            <a:pPr>
              <a:spcAft>
                <a:spcPts val="0"/>
              </a:spcAft>
            </a:pPr>
            <a:r>
              <a:rPr lang="en-US" sz="1400" dirty="0" smtClean="0">
                <a:hlinkClick r:id="rId7"/>
              </a:rPr>
              <a:t>Red Supergiant</a:t>
            </a:r>
            <a:endParaRPr lang="en-US" sz="1400" dirty="0" smtClean="0"/>
          </a:p>
          <a:p>
            <a:pPr>
              <a:spcAft>
                <a:spcPts val="0"/>
              </a:spcAft>
            </a:pPr>
            <a:r>
              <a:rPr lang="en-US" sz="1400" dirty="0" smtClean="0">
                <a:hlinkClick r:id="rId8"/>
              </a:rPr>
              <a:t>White Dwarf</a:t>
            </a:r>
            <a:endParaRPr lang="en-US" sz="1400" dirty="0" smtClean="0"/>
          </a:p>
          <a:p>
            <a:pPr marL="0" indent="0">
              <a:spcAft>
                <a:spcPts val="0"/>
              </a:spcAft>
              <a:buNone/>
            </a:pPr>
            <a:endParaRPr lang="en-US" sz="1400" dirty="0" smtClean="0"/>
          </a:p>
          <a:p>
            <a:pPr marL="0" indent="0">
              <a:spcAft>
                <a:spcPts val="0"/>
              </a:spcAft>
              <a:buNone/>
            </a:pPr>
            <a:r>
              <a:rPr lang="en-US" sz="1600" smtClean="0"/>
              <a:t>Stellar </a:t>
            </a:r>
            <a:r>
              <a:rPr lang="en-US" sz="1600" smtClean="0"/>
              <a:t>Diagrams:</a:t>
            </a:r>
            <a:endParaRPr lang="en-US" sz="1600" dirty="0" smtClean="0"/>
          </a:p>
          <a:p>
            <a:pPr>
              <a:spcAft>
                <a:spcPts val="0"/>
              </a:spcAft>
            </a:pPr>
            <a:r>
              <a:rPr lang="en-US" sz="1600" dirty="0">
                <a:hlinkClick r:id="rId9"/>
              </a:rPr>
              <a:t>http://</a:t>
            </a:r>
            <a:r>
              <a:rPr lang="en-US" sz="1600" dirty="0" smtClean="0">
                <a:hlinkClick r:id="rId9"/>
              </a:rPr>
              <a:t>www.nature.com/scientificamerican/journal/v306/n3/box/scientificamerican0312-32_BX2.html</a:t>
            </a:r>
            <a:endParaRPr lang="en-US" sz="1600" dirty="0"/>
          </a:p>
          <a:p>
            <a:pPr>
              <a:spcAft>
                <a:spcPts val="0"/>
              </a:spcAft>
            </a:pPr>
            <a:r>
              <a:rPr lang="en-US" sz="1600" dirty="0">
                <a:hlinkClick r:id="rId10"/>
              </a:rPr>
              <a:t>https://rooksheathscience.com/2015/05/</a:t>
            </a:r>
            <a:endParaRPr lang="en-US" sz="1600" dirty="0" smtClean="0"/>
          </a:p>
          <a:p>
            <a:pPr marL="0" indent="0">
              <a:spcAft>
                <a:spcPts val="0"/>
              </a:spcAft>
              <a:buNone/>
            </a:pPr>
            <a:endParaRPr lang="en-US" sz="1600" dirty="0"/>
          </a:p>
          <a:p>
            <a:pPr marL="0" indent="0">
              <a:spcAft>
                <a:spcPts val="0"/>
              </a:spcAft>
              <a:buNone/>
            </a:pPr>
            <a:endParaRPr lang="en-US" sz="1600" dirty="0" smtClean="0"/>
          </a:p>
          <a:p>
            <a:pPr marL="0" indent="0">
              <a:spcAft>
                <a:spcPts val="0"/>
              </a:spcAft>
              <a:buNone/>
            </a:pPr>
            <a:endParaRPr lang="en-US" sz="1600" dirty="0" smtClean="0"/>
          </a:p>
          <a:p>
            <a:pPr marL="0" indent="0">
              <a:spcAft>
                <a:spcPts val="0"/>
              </a:spcAft>
              <a:buNone/>
            </a:pPr>
            <a:r>
              <a:rPr lang="en-US" sz="1600" dirty="0" smtClean="0"/>
              <a:t>EZ-Web:</a:t>
            </a:r>
          </a:p>
          <a:p>
            <a:pPr>
              <a:spcAft>
                <a:spcPts val="0"/>
              </a:spcAft>
            </a:pPr>
            <a:r>
              <a:rPr lang="en-US" sz="1600" dirty="0">
                <a:hlinkClick r:id="rId11"/>
              </a:rPr>
              <a:t>http://www.astro.wisc.edu/~</a:t>
            </a:r>
            <a:r>
              <a:rPr lang="en-US" sz="1600" dirty="0" smtClean="0">
                <a:hlinkClick r:id="rId11"/>
              </a:rPr>
              <a:t>townsend/static.php?ref=ez-web#Using_EZ-Web</a:t>
            </a:r>
            <a:endParaRPr lang="en-US" sz="1600" dirty="0" smtClean="0"/>
          </a:p>
          <a:p>
            <a:pPr marL="0" indent="0">
              <a:spcAft>
                <a:spcPts val="0"/>
              </a:spcAft>
              <a:buNone/>
            </a:pPr>
            <a:endParaRPr lang="en-US" sz="1600" dirty="0" smtClean="0"/>
          </a:p>
          <a:p>
            <a:pPr marL="0" indent="0">
              <a:spcAft>
                <a:spcPts val="0"/>
              </a:spcAft>
              <a:buNone/>
            </a:pPr>
            <a:r>
              <a:rPr lang="en-US" sz="1600" dirty="0" smtClean="0"/>
              <a:t>Information Sources:</a:t>
            </a:r>
          </a:p>
          <a:p>
            <a:pPr>
              <a:spcAft>
                <a:spcPts val="0"/>
              </a:spcAft>
            </a:pPr>
            <a:r>
              <a:rPr lang="en-US" sz="1600" dirty="0">
                <a:hlinkClick r:id="rId12"/>
              </a:rPr>
              <a:t>http://www.universetoday.com/18847/life-of-the-sun</a:t>
            </a:r>
            <a:r>
              <a:rPr lang="en-US" sz="1600" dirty="0" smtClean="0">
                <a:hlinkClick r:id="rId12"/>
              </a:rPr>
              <a:t>/</a:t>
            </a:r>
            <a:endParaRPr lang="en-US" sz="1600" dirty="0" smtClean="0"/>
          </a:p>
          <a:p>
            <a:pPr>
              <a:spcAft>
                <a:spcPts val="0"/>
              </a:spcAft>
            </a:pPr>
            <a:r>
              <a:rPr lang="en-US" sz="1600" dirty="0">
                <a:hlinkClick r:id="rId13"/>
              </a:rPr>
              <a:t>https://</a:t>
            </a:r>
            <a:r>
              <a:rPr lang="en-US" sz="1600" dirty="0" smtClean="0">
                <a:hlinkClick r:id="rId13"/>
              </a:rPr>
              <a:t>astrosociety.org/edu/publications/tnl/39/sun2.html</a:t>
            </a:r>
            <a:endParaRPr lang="en-US" sz="1600" dirty="0" smtClean="0"/>
          </a:p>
          <a:p>
            <a:pPr>
              <a:spcAft>
                <a:spcPts val="0"/>
              </a:spcAft>
            </a:pPr>
            <a:r>
              <a:rPr lang="en-US" sz="1600" dirty="0" smtClean="0"/>
              <a:t>Dr. Carini (the greatest physics mentor ever)</a:t>
            </a:r>
          </a:p>
          <a:p>
            <a:pPr marL="0" indent="0">
              <a:buNone/>
            </a:pPr>
            <a:endParaRPr lang="en-US" sz="1600" dirty="0"/>
          </a:p>
        </p:txBody>
      </p:sp>
    </p:spTree>
    <p:extLst>
      <p:ext uri="{BB962C8B-B14F-4D97-AF65-F5344CB8AC3E}">
        <p14:creationId xmlns:p14="http://schemas.microsoft.com/office/powerpoint/2010/main" val="4152979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333</TotalTime>
  <Words>723</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Celestial</vt:lpstr>
      <vt:lpstr>Stellar Evolution Simulator</vt:lpstr>
      <vt:lpstr>What We Attempted to Model</vt:lpstr>
      <vt:lpstr>Life of a Sun Sized Star</vt:lpstr>
      <vt:lpstr>How We Did It/EZ-Web</vt:lpstr>
      <vt:lpstr>Database Limitations</vt:lpstr>
      <vt:lpstr>The Interface</vt:lpstr>
      <vt:lpstr>Core Function</vt:lpstr>
      <vt:lpstr>Evaluation Timeline</vt:lpstr>
      <vt:lpstr>Citations</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Danzer, Reese</cp:lastModifiedBy>
  <cp:revision>61</cp:revision>
  <dcterms:created xsi:type="dcterms:W3CDTF">2016-05-03T19:35:33Z</dcterms:created>
  <dcterms:modified xsi:type="dcterms:W3CDTF">2016-05-06T12:41:28Z</dcterms:modified>
</cp:coreProperties>
</file>